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7" r:id="rId2"/>
    <p:sldId id="341" r:id="rId3"/>
    <p:sldId id="368" r:id="rId4"/>
    <p:sldId id="345" r:id="rId5"/>
    <p:sldId id="369" r:id="rId6"/>
    <p:sldId id="378" r:id="rId7"/>
    <p:sldId id="387" r:id="rId8"/>
    <p:sldId id="379" r:id="rId9"/>
    <p:sldId id="383" r:id="rId10"/>
    <p:sldId id="385" r:id="rId11"/>
    <p:sldId id="380" r:id="rId12"/>
    <p:sldId id="384" r:id="rId13"/>
    <p:sldId id="381" r:id="rId14"/>
    <p:sldId id="386" r:id="rId15"/>
    <p:sldId id="382" r:id="rId16"/>
    <p:sldId id="347" r:id="rId17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A81FF"/>
    <a:srgbClr val="FF7E79"/>
    <a:srgbClr val="FF40F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82800" autoAdjust="0"/>
  </p:normalViewPr>
  <p:slideViewPr>
    <p:cSldViewPr snapToGrid="0" snapToObjects="1">
      <p:cViewPr varScale="1">
        <p:scale>
          <a:sx n="57" d="100"/>
          <a:sy n="57" d="100"/>
        </p:scale>
        <p:origin x="13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60EC91-6916-334C-B7DB-63AB42AFA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5783E4-2570-284E-90A8-1A11E5B6FF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26BAE8-9EF8-AD47-8451-88C582013411}" type="datetimeFigureOut">
              <a:rPr lang="es-ES"/>
              <a:pPr>
                <a:defRPr/>
              </a:pPr>
              <a:t>18/05/2023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BB9E5B2-364F-6341-ABEF-B2B562CF6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E398719-977A-704A-AC70-FA7F49F1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38558-3754-594E-8233-3D24E9FB5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D53D5-EB79-0D42-ADEF-D272AA61C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AA2D15-A558-4744-825A-EBD9C9CAD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Introducción a la gestión de crisis de ciberseguridad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Respuesta a incidentes VS Crisis de ciberseguridad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Elementos clave de un plan de gestión de crisis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de gestión de crisis de ciberseguridad</a:t>
            </a:r>
            <a:endParaRPr lang="es-US" sz="1200" dirty="0" smtClean="0"/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99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proceso de preparación, respuesta y recuperación ante un ciberataque o una violación de datos.</a:t>
            </a:r>
          </a:p>
          <a:p>
            <a:r>
              <a:rPr lang="es-ES" dirty="0" smtClean="0"/>
              <a:t>identificación de riesgos potenciales, establecer protocolos de respuesta a incidentes y aplicar medidas para prevenir futuros ataques</a:t>
            </a:r>
          </a:p>
          <a:p>
            <a:r>
              <a:rPr lang="es-ES" dirty="0" smtClean="0"/>
              <a:t>sólido plan de gestión de crisis de ciberseguridad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35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comunicación sólido no solo ayudará a proteger a los clientes, sino que también ayudará a su empresa a mitigar cualquier daño a la imagen de marca y la pérdida de ingresos.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1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 interesadas: ejecutivas, legal, privacidad, riesgo, TI, cumplimiento y comunicaciones corporativas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 clara de roles y responsabilidades de cada parte interesada</a:t>
            </a:r>
          </a:p>
          <a:p>
            <a:r>
              <a:rPr lang="es-ES" dirty="0" smtClean="0"/>
              <a:t>Explore escenarios hipotéticos :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definir niveles de gravedad y la definición de protocolos de respuesta específicos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Plantillas de extractos personalizados para clientes, socios comerciales, medios y agencias externas;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8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Categorización de </a:t>
            </a:r>
            <a:r>
              <a:rPr lang="es-ES" dirty="0" err="1" smtClean="0"/>
              <a:t>ciberacontecimientos</a:t>
            </a:r>
            <a:r>
              <a:rPr lang="es-ES" dirty="0" smtClean="0"/>
              <a:t>: Una lista priorizada de posibles eventos cibernéticos </a:t>
            </a:r>
          </a:p>
          <a:p>
            <a:r>
              <a:rPr lang="es-ES" dirty="0" smtClean="0"/>
              <a:t>- Identificación partes interesadas: Información de contacto clave, tanto de personas técnicas como no técnicas</a:t>
            </a:r>
          </a:p>
          <a:p>
            <a:r>
              <a:rPr lang="es-ES" dirty="0" smtClean="0"/>
              <a:t>- Procedimiento de intervención: El plan de la organización en respuesta a un </a:t>
            </a:r>
            <a:r>
              <a:rPr lang="es-ES" dirty="0" err="1" smtClean="0"/>
              <a:t>ciberevento</a:t>
            </a:r>
            <a:r>
              <a:rPr lang="es-ES" dirty="0" smtClean="0"/>
              <a:t>, detallando cómo se gestionarán y comunicarán los eventos.</a:t>
            </a:r>
          </a:p>
          <a:p>
            <a:r>
              <a:rPr lang="es-ES" dirty="0" smtClean="0"/>
              <a:t>- Plantilla de comunicación: Una plantilla de comunicaciones utilizada para dirigirse a las partes impactadas.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2D15-A558-4744-825A-EBD9C9CADC6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21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154C7-07D9-6A45-B466-9F897131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C3FD-5A44-D349-A563-D2B9AF39A039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56733-D02E-3943-8D34-2CD5156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6B1F2-1FC8-264A-8C56-E36D1C81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C2C-9860-0A42-B33A-8C64D94E022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1046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8AD3D-D2B0-A442-B3B1-12A34309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3A5C-BBB9-0C42-94D0-C1EB8BB9195C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4F3A2-8144-754E-BA57-7456BF46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8AB6B-AC1E-F34F-ADEE-602C58E9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C5EF-2CA0-B44A-B304-CB0FD658EED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92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12DFD-284E-B344-88CB-CEBBA3E5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E851-5593-2843-B3E0-6246AA5EDECA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D8F86-B47B-9E42-BD27-7DD16C07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A5C60-801C-C54C-A056-F1B86D0F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7B8A-AC7B-7A42-994C-D22B437CC4D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944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07B97-A4ED-6842-90A5-82C2FECA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EF8D-EF12-BB46-942A-F8FBD37551CB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7E3AB-3D93-4F4E-B5F2-4DA6DE7A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EF344-8BAF-024F-AA3E-426DBF4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0926-1030-6F45-A09E-41A4482577C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7527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601E3-AE94-324C-84C3-8C4F3590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964-74EC-3A43-89DE-F34A652A9CA0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E3C99-6D1E-9749-9660-B4A37731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3F2D8-EBAE-9F49-93D7-C611AF7D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B489-F2B3-7745-93F1-04E1573B995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765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1B58FB5-8768-7E48-9F7B-D2662B36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34EC-1D54-9443-B73D-81521D3626A2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7D4B976-8A79-6D40-8891-C7CE707D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0449ADB-3D48-9E4B-B68D-045FD430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D362-9C32-6E4A-BEF1-FE7361B8B07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686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6AA6123-9651-804B-9A26-A59F9478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C0E3-2539-AC44-9F91-BF41C522B3AC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0CB3D01-0AC9-8B4F-BA02-43D060CF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64BF895-686B-6249-ACC3-C6AAA138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D68C-A3E5-E246-8908-5EDD123E85B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62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5170ACD-4555-0C49-B67D-1FA008A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D3FE-0961-5346-BADD-0356F5E73352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00D521C-269B-7D41-9C77-6E45639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B343155-DFBD-9B4E-B1E6-AE0DF9CB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83ED-BEBB-F249-B0AD-51FC2D88921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404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FB0FFA4-235B-0A44-AEF6-7F1C59EC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CFB0-FC6F-0B44-90A8-0E0869B8D916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C889723-D350-1D4E-B918-2592F294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BC5B4EF-5B41-5843-B3A0-BE1FA1F9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18E1-6589-F149-8F16-42DC2FE121A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091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05B026-B1F9-1648-829C-400A3BB9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55A0-016D-3F47-860E-645172FC6AE6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9B98B2-2522-AA4E-8BC4-F2BB639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7668F1F-B9EB-C841-808D-8FB310F3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5792-E887-D146-A693-107CB779D59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979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91B609B-F88C-6849-AFDA-91D5DA0D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9C84-9196-224B-B5CC-BC1049CBB98F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5E6A84F-7C41-9D43-A5F9-882BA013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ED40180-6624-B141-8E27-EA9E86EC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52EC-6095-CE45-9C37-C75B1373A14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95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E26626A-5CDE-4147-BE41-68696151C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559B53F-A0AB-FD40-9E8C-C0EBE7FEA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5D5C8-A4D0-F247-BAD7-730C686AA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648EF9-E764-F749-8A0A-6E6192B59798}" type="datetimeFigureOut">
              <a:rPr lang="es-ES_tradnl" altLang="es-ES"/>
              <a:pPr>
                <a:defRPr/>
              </a:pPr>
              <a:t>18/05/2023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B2E11-E746-C54F-B1C8-5628FF600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8406E-CD6C-C34E-B9D9-C733D21E1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88864C-2E57-A745-B31D-3FE09A16A0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jorge.merchan@cedia.org.e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mailto:jorge.merchan@cedia.org.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rge.merchan@cedia.org.e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rge.merchan@cedia.org.e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jorge.merchan@cedia.org.e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rge.merchan@cedia.org.e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merchan@cedia.org.e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5C41AC28-5814-C84B-A646-C59141FF0378}"/>
              </a:ext>
            </a:extLst>
          </p:cNvPr>
          <p:cNvSpPr/>
          <p:nvPr/>
        </p:nvSpPr>
        <p:spPr>
          <a:xfrm>
            <a:off x="638422" y="5353997"/>
            <a:ext cx="4958808" cy="566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400" dirty="0" smtClean="0">
                <a:ln w="0"/>
                <a:solidFill>
                  <a:srgbClr val="7030A0"/>
                </a:solidFill>
                <a:latin typeface="Gotham Medium" pitchFamily="2" charset="0"/>
                <a:cs typeface="Gotham Medium" pitchFamily="2" charset="0"/>
              </a:rPr>
              <a:t>CSIRT - CEDIA</a:t>
            </a:r>
          </a:p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400" dirty="0" smtClean="0">
                <a:ln w="0"/>
                <a:solidFill>
                  <a:srgbClr val="7030A0"/>
                </a:solidFill>
                <a:latin typeface="Gotham Medium" pitchFamily="2" charset="0"/>
                <a:cs typeface="Gotham Medium" pitchFamily="2" charset="0"/>
              </a:rPr>
              <a:t>Jorge Merchán</a:t>
            </a:r>
            <a:endParaRPr lang="en-US" sz="1400" dirty="0">
              <a:ln w="0"/>
              <a:solidFill>
                <a:srgbClr val="7030A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20E377F-4498-484E-8F5D-2E4F4642D853}"/>
              </a:ext>
            </a:extLst>
          </p:cNvPr>
          <p:cNvSpPr/>
          <p:nvPr/>
        </p:nvSpPr>
        <p:spPr>
          <a:xfrm>
            <a:off x="158262" y="3311194"/>
            <a:ext cx="7058309" cy="18651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es-ES" sz="4800" b="1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Sobreviviendo </a:t>
            </a:r>
            <a:r>
              <a:rPr lang="es-ES" sz="4800" b="1" dirty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al </a:t>
            </a:r>
            <a:r>
              <a:rPr lang="es-ES" sz="4800" b="1" dirty="0" err="1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Ciber</a:t>
            </a:r>
            <a:r>
              <a:rPr lang="es-ES" sz="4800" b="1" dirty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-Apocalipsis : Gestión de crisis de ciberseguridad</a:t>
            </a:r>
            <a:endParaRPr lang="en-US" sz="4800" b="1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4B5F669-0496-6347-8A09-F5C16FFD7779}"/>
              </a:ext>
            </a:extLst>
          </p:cNvPr>
          <p:cNvSpPr/>
          <p:nvPr/>
        </p:nvSpPr>
        <p:spPr>
          <a:xfrm>
            <a:off x="638422" y="6297459"/>
            <a:ext cx="4458143" cy="3416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en-US" dirty="0" smtClean="0">
                <a:ln w="0"/>
                <a:solidFill>
                  <a:srgbClr val="0432FF"/>
                </a:solidFill>
                <a:latin typeface="Gotham Light" pitchFamily="2" charset="0"/>
                <a:cs typeface="Gotham Light" pitchFamily="2" charset="0"/>
              </a:rPr>
              <a:t>Ecuador, Mayo 2023</a:t>
            </a:r>
            <a:endParaRPr kumimoji="0" lang="en-US" u="none" strike="noStrike" kern="1200" cap="none" spc="0" normalizeH="0" baseline="0" noProof="0" dirty="0">
              <a:ln w="0"/>
              <a:solidFill>
                <a:srgbClr val="0432FF"/>
              </a:solidFill>
              <a:effectLst/>
              <a:uLnTx/>
              <a:uFillTx/>
              <a:latin typeface="Gotham Light" pitchFamily="2" charset="0"/>
              <a:cs typeface="Gotham Light" pitchFamily="2" charset="0"/>
            </a:endParaRPr>
          </a:p>
        </p:txBody>
      </p:sp>
      <p:pic>
        <p:nvPicPr>
          <p:cNvPr id="1028" name="Picture 4" descr="The Nuances of Cyber Security - BW 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52" y="2898959"/>
            <a:ext cx="4358055" cy="245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54094"/>
              </p:ext>
            </p:extLst>
          </p:nvPr>
        </p:nvGraphicFramePr>
        <p:xfrm>
          <a:off x="196849" y="1215482"/>
          <a:ext cx="11879921" cy="5093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794">
                  <a:extLst>
                    <a:ext uri="{9D8B030D-6E8A-4147-A177-3AD203B41FA5}">
                      <a16:colId xmlns:a16="http://schemas.microsoft.com/office/drawing/2014/main" val="954956504"/>
                    </a:ext>
                  </a:extLst>
                </a:gridCol>
                <a:gridCol w="7937127">
                  <a:extLst>
                    <a:ext uri="{9D8B030D-6E8A-4147-A177-3AD203B41FA5}">
                      <a16:colId xmlns:a16="http://schemas.microsoft.com/office/drawing/2014/main" val="1335037552"/>
                    </a:ext>
                  </a:extLst>
                </a:gridCol>
              </a:tblGrid>
              <a:tr h="4125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US" sz="3600" b="1" u="none" strike="noStrike" dirty="0">
                          <a:effectLst/>
                        </a:rPr>
                        <a:t>Comité de Gestión de Crisis</a:t>
                      </a:r>
                      <a:endParaRPr lang="es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44330"/>
                  </a:ext>
                </a:extLst>
              </a:tr>
              <a:tr h="412595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 dirty="0" smtClean="0">
                          <a:effectLst/>
                        </a:rPr>
                        <a:t>Cargo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 dirty="0">
                          <a:effectLst/>
                        </a:rPr>
                        <a:t>Responsabilidad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7419161"/>
                  </a:ext>
                </a:extLst>
              </a:tr>
              <a:tr h="123778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Coordinador del Plan </a:t>
                      </a:r>
                      <a:br>
                        <a:rPr lang="es-ES" sz="2400" u="none" strike="noStrike" dirty="0">
                          <a:effectLst/>
                        </a:rPr>
                      </a:br>
                      <a:r>
                        <a:rPr lang="es-ES" sz="2400" u="none" strike="noStrike" dirty="0">
                          <a:effectLst/>
                        </a:rPr>
                        <a:t>de Gestión de Crisis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Activa y desactiva el Comité de </a:t>
                      </a:r>
                      <a:r>
                        <a:rPr lang="es-ES" sz="2400" u="none" strike="noStrike" dirty="0" smtClean="0">
                          <a:effectLst/>
                        </a:rPr>
                        <a:t>Crisis</a:t>
                      </a:r>
                    </a:p>
                    <a:p>
                      <a:pPr algn="l" fontAlgn="b"/>
                      <a:r>
                        <a:rPr lang="es-ES" sz="2400" u="none" strike="noStrike" dirty="0" smtClean="0">
                          <a:effectLst/>
                        </a:rPr>
                        <a:t>Convocar </a:t>
                      </a:r>
                      <a:r>
                        <a:rPr lang="es-ES" sz="2400" u="none" strike="noStrike" dirty="0">
                          <a:effectLst/>
                        </a:rPr>
                        <a:t>a los integrantes del Comité, al equipo de soporte y/o a otros contactos requeridos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7902566"/>
                  </a:ext>
                </a:extLst>
              </a:tr>
              <a:tr h="412595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>
                          <a:effectLst/>
                        </a:rPr>
                        <a:t>Director de TIC</a:t>
                      </a:r>
                      <a:endParaRPr lang="es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Asegurar la continuidad de los procesos críticos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991030"/>
                  </a:ext>
                </a:extLst>
              </a:tr>
              <a:tr h="825190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>
                          <a:effectLst/>
                        </a:rPr>
                        <a:t>Área administrativa Financiera</a:t>
                      </a:r>
                      <a:endParaRPr lang="es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Asegurar la disponibilidad de los recursos financieros</a:t>
                      </a:r>
                      <a:br>
                        <a:rPr lang="es-ES" sz="2400" u="none" strike="noStrike" dirty="0">
                          <a:effectLst/>
                        </a:rPr>
                      </a:b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7324052"/>
                  </a:ext>
                </a:extLst>
              </a:tr>
              <a:tr h="825190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>
                          <a:effectLst/>
                        </a:rPr>
                        <a:t>Comunicaciones</a:t>
                      </a:r>
                      <a:endParaRPr lang="es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>
                          <a:effectLst/>
                        </a:rPr>
                        <a:t>Evaluar el riesgo de afectación de la reputación</a:t>
                      </a:r>
                      <a:br>
                        <a:rPr lang="es-ES" sz="2400" u="none" strike="noStrike" dirty="0">
                          <a:effectLst/>
                        </a:rPr>
                      </a:br>
                      <a:r>
                        <a:rPr lang="es-ES" sz="2400" u="none" strike="noStrike" dirty="0">
                          <a:effectLst/>
                        </a:rPr>
                        <a:t>Determinar las estrategias de comunicación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1502078"/>
                  </a:ext>
                </a:extLst>
              </a:tr>
              <a:tr h="825190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>
                          <a:effectLst/>
                        </a:rPr>
                        <a:t>Legal</a:t>
                      </a:r>
                      <a:endParaRPr lang="es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u="none" strike="noStrike" dirty="0" smtClean="0">
                          <a:effectLst/>
                        </a:rPr>
                        <a:t>Estrategias </a:t>
                      </a:r>
                      <a:r>
                        <a:rPr lang="es-US" sz="2400" u="none" strike="noStrike" dirty="0">
                          <a:effectLst/>
                        </a:rPr>
                        <a:t>legales para enfrentar eventos previsibles</a:t>
                      </a:r>
                      <a:br>
                        <a:rPr lang="es-US" sz="2400" u="none" strike="noStrike" dirty="0">
                          <a:effectLst/>
                        </a:rPr>
                      </a:br>
                      <a:r>
                        <a:rPr lang="es-US" sz="2400" u="none" strike="noStrike" dirty="0">
                          <a:effectLst/>
                        </a:rPr>
                        <a:t>Brindar consejo para limitar la potencial responsabilidad lega</a:t>
                      </a:r>
                      <a:endParaRPr lang="es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005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22781"/>
          <a:stretch/>
        </p:blipFill>
        <p:spPr>
          <a:xfrm>
            <a:off x="72169" y="1122507"/>
            <a:ext cx="9318016" cy="4871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8707" r="47746"/>
          <a:stretch/>
        </p:blipFill>
        <p:spPr>
          <a:xfrm>
            <a:off x="9618784" y="2758285"/>
            <a:ext cx="2293170" cy="29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44791"/>
              </p:ext>
            </p:extLst>
          </p:nvPr>
        </p:nvGraphicFramePr>
        <p:xfrm>
          <a:off x="206296" y="1202472"/>
          <a:ext cx="11703205" cy="500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2075">
                  <a:extLst>
                    <a:ext uri="{9D8B030D-6E8A-4147-A177-3AD203B41FA5}">
                      <a16:colId xmlns:a16="http://schemas.microsoft.com/office/drawing/2014/main" val="1018098731"/>
                    </a:ext>
                  </a:extLst>
                </a:gridCol>
                <a:gridCol w="6351130">
                  <a:extLst>
                    <a:ext uri="{9D8B030D-6E8A-4147-A177-3AD203B41FA5}">
                      <a16:colId xmlns:a16="http://schemas.microsoft.com/office/drawing/2014/main" val="1431295344"/>
                    </a:ext>
                  </a:extLst>
                </a:gridCol>
              </a:tblGrid>
              <a:tr h="351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US" sz="2800" b="1" u="none" strike="noStrike" dirty="0">
                          <a:effectLst/>
                        </a:rPr>
                        <a:t>Procedimiento Gestión de Crisis</a:t>
                      </a:r>
                      <a:endParaRPr lang="es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274595"/>
                  </a:ext>
                </a:extLst>
              </a:tr>
              <a:tr h="10539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Declaración de objetivos: ¿Cuál es el objetivo?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Ejemplo: Mitigación de la pérdida de hardware de la organización que contiene información empresarial (dispositivo perdido.)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298722"/>
                  </a:ext>
                </a:extLst>
              </a:tr>
              <a:tr h="7026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Alcance del plan: ¿Qué áreas de la organización se ven afectadas?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>
                          <a:effectLst/>
                        </a:rPr>
                        <a:t>Ejemplo: Línea de negocio  y las partes correspondientes.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82623650"/>
                  </a:ext>
                </a:extLst>
              </a:tr>
              <a:tr h="21079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Estrategia organizativa: ¿Cómo pretende la organización volver al funcionamiento normal de la empresa?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Ejemplo:</a:t>
                      </a:r>
                      <a:br>
                        <a:rPr lang="es-ES" sz="2000" u="none" strike="noStrike" dirty="0">
                          <a:effectLst/>
                        </a:rPr>
                      </a:br>
                      <a:r>
                        <a:rPr lang="es-ES" sz="2000" u="none" strike="noStrike" dirty="0">
                          <a:effectLst/>
                        </a:rPr>
                        <a:t>- Deshabilitar temporalmente el acceso a las cuentas de los empleados y exigir cambios de credenciales.</a:t>
                      </a:r>
                      <a:br>
                        <a:rPr lang="es-ES" sz="2000" u="none" strike="noStrike" dirty="0">
                          <a:effectLst/>
                        </a:rPr>
                      </a:br>
                      <a:r>
                        <a:rPr lang="es-ES" sz="2000" u="none" strike="noStrike" dirty="0">
                          <a:effectLst/>
                        </a:rPr>
                        <a:t>- Abordar la posible pérdida de información siguiendo las políticas y procedimientos de pérdida de datos de la organización.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0797128"/>
                  </a:ext>
                </a:extLst>
              </a:tr>
              <a:tr h="7026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>
                          <a:effectLst/>
                        </a:rPr>
                        <a:t>Comunicaciones: ¿Cómo nos dirigimos a las partes afectadas?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Ejemplo: Seguir las políticas y normas de comunicación a partes afectadas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521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" y="1122507"/>
            <a:ext cx="12067076" cy="48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99455"/>
              </p:ext>
            </p:extLst>
          </p:nvPr>
        </p:nvGraphicFramePr>
        <p:xfrm>
          <a:off x="373720" y="1110587"/>
          <a:ext cx="11691899" cy="5356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7300">
                  <a:extLst>
                    <a:ext uri="{9D8B030D-6E8A-4147-A177-3AD203B41FA5}">
                      <a16:colId xmlns:a16="http://schemas.microsoft.com/office/drawing/2014/main" val="915727488"/>
                    </a:ext>
                  </a:extLst>
                </a:gridCol>
                <a:gridCol w="6724599">
                  <a:extLst>
                    <a:ext uri="{9D8B030D-6E8A-4147-A177-3AD203B41FA5}">
                      <a16:colId xmlns:a16="http://schemas.microsoft.com/office/drawing/2014/main" val="1706522399"/>
                    </a:ext>
                  </a:extLst>
                </a:gridCol>
              </a:tblGrid>
              <a:tr h="7770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US" sz="4800" b="1" u="none" strike="noStrike" dirty="0">
                          <a:effectLst/>
                        </a:rPr>
                        <a:t>Comunicación</a:t>
                      </a:r>
                      <a:endParaRPr lang="es-US" sz="4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59586"/>
                  </a:ext>
                </a:extLst>
              </a:tr>
              <a:tr h="456069">
                <a:tc>
                  <a:txBody>
                    <a:bodyPr/>
                    <a:lstStyle/>
                    <a:p>
                      <a:pPr algn="l" fontAlgn="ctr"/>
                      <a:r>
                        <a:rPr lang="es-US" sz="2800" b="1" u="none" strike="noStrike" dirty="0">
                          <a:effectLst/>
                        </a:rPr>
                        <a:t>Prioridad</a:t>
                      </a:r>
                      <a:endParaRPr lang="es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b="0" u="none" strike="noStrike" dirty="0">
                          <a:effectLst/>
                        </a:rPr>
                        <a:t>Alta</a:t>
                      </a:r>
                      <a:endParaRPr lang="es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6124787"/>
                  </a:ext>
                </a:extLst>
              </a:tr>
              <a:tr h="412378">
                <a:tc>
                  <a:txBody>
                    <a:bodyPr/>
                    <a:lstStyle/>
                    <a:p>
                      <a:pPr algn="l" fontAlgn="ctr"/>
                      <a:r>
                        <a:rPr lang="es-US" sz="2400" b="1" u="none" strike="noStrike" dirty="0">
                          <a:effectLst/>
                        </a:rPr>
                        <a:t>Fecha y hora actuales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u="none" strike="noStrike" dirty="0">
                          <a:effectLst/>
                        </a:rPr>
                        <a:t>18/05/2023 16h00</a:t>
                      </a:r>
                      <a:endParaRPr lang="es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4007296"/>
                  </a:ext>
                </a:extLst>
              </a:tr>
              <a:tr h="412378">
                <a:tc>
                  <a:txBody>
                    <a:bodyPr/>
                    <a:lstStyle/>
                    <a:p>
                      <a:pPr algn="l" fontAlgn="ctr"/>
                      <a:r>
                        <a:rPr lang="es-US" sz="2400" b="1" u="none" strike="noStrike" dirty="0">
                          <a:effectLst/>
                        </a:rPr>
                        <a:t>Asunto 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000" u="none" strike="noStrike" dirty="0" smtClean="0">
                          <a:effectLst/>
                        </a:rPr>
                        <a:t>Mensaje </a:t>
                      </a:r>
                      <a:r>
                        <a:rPr lang="es-US" sz="2000" u="none" strike="noStrike" dirty="0">
                          <a:effectLst/>
                        </a:rPr>
                        <a:t>a las partes afectadas: Dispositivo </a:t>
                      </a:r>
                      <a:r>
                        <a:rPr lang="es-US" sz="2000" u="none" strike="noStrike" dirty="0" smtClean="0">
                          <a:effectLst/>
                        </a:rPr>
                        <a:t>perdido</a:t>
                      </a:r>
                      <a:endParaRPr lang="es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9329023"/>
                  </a:ext>
                </a:extLst>
              </a:tr>
              <a:tr h="824757">
                <a:tc>
                  <a:txBody>
                    <a:bodyPr/>
                    <a:lstStyle/>
                    <a:p>
                      <a:pPr algn="l" fontAlgn="ctr"/>
                      <a:r>
                        <a:rPr lang="es-US" sz="2400" b="1" u="none" strike="noStrike" dirty="0">
                          <a:effectLst/>
                        </a:rPr>
                        <a:t>Servicios afectados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Qué función de la organización está actualmente fuera de servicio y a quién afecta.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3608114"/>
                  </a:ext>
                </a:extLst>
              </a:tr>
              <a:tr h="1649514">
                <a:tc>
                  <a:txBody>
                    <a:bodyPr/>
                    <a:lstStyle/>
                    <a:p>
                      <a:pPr algn="l" fontAlgn="ctr"/>
                      <a:r>
                        <a:rPr lang="es-US" sz="2400" b="1" u="none" strike="noStrike" dirty="0">
                          <a:effectLst/>
                        </a:rPr>
                        <a:t>Naturaleza de la interrupción</a:t>
                      </a:r>
                      <a:endParaRPr lang="es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Breve descripción de la causa (por ejemplo, el sistema X no funciona, no se puede acceder a los datos XYZ). No es necesario hacer referencia al </a:t>
                      </a:r>
                      <a:r>
                        <a:rPr lang="es-ES" sz="2000" u="none" strike="noStrike" dirty="0" err="1">
                          <a:effectLst/>
                        </a:rPr>
                        <a:t>ciberacontecimiento</a:t>
                      </a:r>
                      <a:r>
                        <a:rPr lang="es-ES" sz="2000" u="none" strike="noStrike" dirty="0">
                          <a:effectLst/>
                        </a:rPr>
                        <a:t> específico en esta alerta general.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1688412"/>
                  </a:ext>
                </a:extLst>
              </a:tr>
              <a:tr h="82475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u="none" strike="noStrike" dirty="0">
                          <a:effectLst/>
                        </a:rPr>
                        <a:t>Hora/fecha de restablecimiento del servicio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Tiempo estimado para recuperar el funcionamiento de la empresa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544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98477" y="20549"/>
            <a:ext cx="683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La práctica hace al maestro: simulación de </a:t>
            </a:r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crisis</a:t>
            </a:r>
            <a:endParaRPr lang="es-ES" sz="2400" dirty="0">
              <a:solidFill>
                <a:srgbClr val="444444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6457" y="1434365"/>
            <a:ext cx="5054082" cy="45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E2E38"/>
                </a:solidFill>
                <a:latin typeface="EYInterstate"/>
              </a:rPr>
              <a:t>¿Qué pasó</a:t>
            </a: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2E2E38"/>
              </a:solidFill>
              <a:latin typeface="EYInterstat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E2E38"/>
                </a:solidFill>
                <a:latin typeface="EYInterstate"/>
              </a:rPr>
              <a:t>¿Cuál es el impacto? </a:t>
            </a:r>
            <a:endParaRPr lang="es-ES" sz="3200" dirty="0" smtClean="0">
              <a:solidFill>
                <a:srgbClr val="2E2E38"/>
              </a:solidFill>
              <a:latin typeface="EYInterstat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2E2E38"/>
              </a:solidFill>
              <a:latin typeface="EYInterstat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E2E38"/>
                </a:solidFill>
                <a:latin typeface="EYInterstate"/>
              </a:rPr>
              <a:t>¿Cuál es nuestro plan</a:t>
            </a: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2E2E38"/>
              </a:solidFill>
              <a:latin typeface="EYInterstat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2E2E38"/>
                </a:solidFill>
                <a:latin typeface="EYInterstate"/>
              </a:rPr>
              <a:t>¿Cómo nos estamos comunicando?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b="0" i="0" dirty="0">
              <a:solidFill>
                <a:srgbClr val="2E2E38"/>
              </a:solidFill>
              <a:effectLst/>
              <a:latin typeface="EYInterstate"/>
            </a:endParaRPr>
          </a:p>
        </p:txBody>
      </p:sp>
      <p:pic>
        <p:nvPicPr>
          <p:cNvPr id="1026" name="Picture 2" descr="Seguridad personal para directivos: Consejos | Securi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98" y="1434365"/>
            <a:ext cx="7185102" cy="44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cias Por Su Atencion Fotos - Libres de Derechos y Gratuitas de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6"/>
          <a:stretch/>
        </p:blipFill>
        <p:spPr bwMode="auto">
          <a:xfrm>
            <a:off x="2964811" y="972756"/>
            <a:ext cx="7851871" cy="51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3076" name="Picture 4" descr="10 Preguntas poderosas para liderar tu propósi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00" b="80875" l="26980" r="70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18176" r="29290" b="18686"/>
          <a:stretch/>
        </p:blipFill>
        <p:spPr bwMode="auto">
          <a:xfrm>
            <a:off x="1189207" y="457048"/>
            <a:ext cx="4910510" cy="38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298519" y="0"/>
            <a:ext cx="4168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Agenda</a:t>
            </a:r>
            <a:endParaRPr lang="es-US" sz="4000" dirty="0"/>
          </a:p>
        </p:txBody>
      </p:sp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5446" y="1249294"/>
            <a:ext cx="10461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44444"/>
                </a:solidFill>
                <a:latin typeface="helvetica" panose="020B0604020202020204" pitchFamily="34" charset="0"/>
              </a:rPr>
              <a:t>Introducción </a:t>
            </a:r>
            <a:endParaRPr lang="es-ES" sz="4000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4000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Respuesta a incidentes VS Crisis de ciberseguridad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4000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Elementos </a:t>
            </a:r>
            <a:r>
              <a:rPr lang="es-ES" sz="4000" dirty="0">
                <a:solidFill>
                  <a:srgbClr val="444444"/>
                </a:solidFill>
                <a:latin typeface="helvetica" panose="020B0604020202020204" pitchFamily="34" charset="0"/>
              </a:rPr>
              <a:t>clave</a:t>
            </a:r>
            <a:endParaRPr lang="es-ES" sz="4000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4000" dirty="0" smtClean="0">
              <a:solidFill>
                <a:srgbClr val="444444"/>
              </a:solidFill>
              <a:latin typeface="helvetica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0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endParaRPr lang="es-ES" sz="4000" dirty="0">
              <a:solidFill>
                <a:srgbClr val="444444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71416" y="0"/>
            <a:ext cx="416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444444"/>
                </a:solidFill>
                <a:latin typeface="helvetica" panose="020B0604020202020204" pitchFamily="34" charset="0"/>
              </a:rPr>
              <a:t>Introducción a la gestión de crisis de ciberseguridad</a:t>
            </a:r>
            <a:endParaRPr lang="es-US" dirty="0"/>
          </a:p>
        </p:txBody>
      </p:sp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8261" y="1531930"/>
            <a:ext cx="77709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¿Estás preparado para </a:t>
            </a:r>
            <a:r>
              <a:rPr lang="es-ES" sz="3200" dirty="0">
                <a:solidFill>
                  <a:srgbClr val="2E2E38"/>
                </a:solidFill>
                <a:latin typeface="EYInterstate"/>
              </a:rPr>
              <a:t>la próxima amenaza? </a:t>
            </a:r>
            <a:endParaRPr lang="es-ES" sz="3200" dirty="0" smtClean="0">
              <a:solidFill>
                <a:srgbClr val="2E2E38"/>
              </a:solidFill>
              <a:latin typeface="EYIntersta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rgbClr val="2E2E38"/>
              </a:solidFill>
              <a:latin typeface="EYIntersta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¿Afectará </a:t>
            </a:r>
            <a:r>
              <a:rPr lang="es-ES" sz="3200" dirty="0">
                <a:solidFill>
                  <a:srgbClr val="2E2E38"/>
                </a:solidFill>
                <a:latin typeface="EYInterstate"/>
              </a:rPr>
              <a:t>las operaciones en solo una parte del negocio o conducirá a una </a:t>
            </a: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interrupción total?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¿Podría amenazar </a:t>
            </a:r>
            <a:r>
              <a:rPr lang="es-ES" sz="3200" dirty="0">
                <a:solidFill>
                  <a:srgbClr val="2E2E38"/>
                </a:solidFill>
                <a:latin typeface="EYInterstate"/>
              </a:rPr>
              <a:t>la existencia misma de </a:t>
            </a:r>
            <a:r>
              <a:rPr lang="es-ES" sz="3200" dirty="0" smtClean="0">
                <a:solidFill>
                  <a:srgbClr val="2E2E38"/>
                </a:solidFill>
                <a:latin typeface="EYInterstate"/>
              </a:rPr>
              <a:t>la institución</a:t>
            </a:r>
            <a:r>
              <a:rPr lang="es-ES" sz="3200" dirty="0">
                <a:solidFill>
                  <a:srgbClr val="2E2E38"/>
                </a:solidFill>
                <a:latin typeface="EYInterstate"/>
              </a:rPr>
              <a:t>?</a:t>
            </a:r>
            <a:endParaRPr lang="es-U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7293" r="9911"/>
          <a:stretch/>
        </p:blipFill>
        <p:spPr>
          <a:xfrm>
            <a:off x="7653976" y="1381204"/>
            <a:ext cx="4414931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11616" y="34914"/>
            <a:ext cx="7440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Respuesta a incidentes VS Crisis de ciberseguridad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11116" y="1373206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E2E38"/>
                </a:solidFill>
                <a:latin typeface="EYInterstate"/>
              </a:rPr>
              <a:t>Un </a:t>
            </a:r>
            <a:r>
              <a:rPr lang="es-ES" sz="2400" dirty="0" smtClean="0">
                <a:solidFill>
                  <a:srgbClr val="2E2E38"/>
                </a:solidFill>
                <a:latin typeface="EYInterstate"/>
              </a:rPr>
              <a:t>IRP: metodología </a:t>
            </a:r>
            <a:r>
              <a:rPr lang="es-ES" sz="2400" dirty="0">
                <a:solidFill>
                  <a:srgbClr val="2E2E38"/>
                </a:solidFill>
                <a:latin typeface="EYInterstate"/>
              </a:rPr>
              <a:t>para hacer frente a los eventos de seguridad cibernética del día a día, como infecciones de virus, malware, </a:t>
            </a:r>
            <a:r>
              <a:rPr lang="es-ES" sz="2400" dirty="0" smtClean="0">
                <a:solidFill>
                  <a:srgbClr val="2E2E38"/>
                </a:solidFill>
                <a:latin typeface="EYInterstate"/>
              </a:rPr>
              <a:t>etc</a:t>
            </a:r>
            <a:r>
              <a:rPr lang="es-ES" sz="2400" dirty="0">
                <a:solidFill>
                  <a:srgbClr val="2E2E38"/>
                </a:solidFill>
                <a:latin typeface="EYInterstate"/>
              </a:rPr>
              <a:t>.</a:t>
            </a:r>
            <a:endParaRPr lang="es-US" sz="2400" dirty="0">
              <a:solidFill>
                <a:srgbClr val="2E2E38"/>
              </a:solidFill>
              <a:latin typeface="EYInterstate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172200" y="3485028"/>
            <a:ext cx="5897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E2E38"/>
                </a:solidFill>
                <a:latin typeface="EYInterstate"/>
              </a:rPr>
              <a:t>En caso de </a:t>
            </a:r>
            <a:r>
              <a:rPr lang="es-ES" sz="2400" b="1" dirty="0">
                <a:solidFill>
                  <a:srgbClr val="2E2E38"/>
                </a:solidFill>
                <a:latin typeface="EYInterstate"/>
              </a:rPr>
              <a:t>crisis</a:t>
            </a:r>
            <a:r>
              <a:rPr lang="es-ES" sz="2400" dirty="0">
                <a:solidFill>
                  <a:srgbClr val="2E2E38"/>
                </a:solidFill>
                <a:latin typeface="EYInterstate"/>
              </a:rPr>
              <a:t>, </a:t>
            </a:r>
            <a:r>
              <a:rPr lang="es-ES" sz="2400" dirty="0" smtClean="0">
                <a:solidFill>
                  <a:srgbClr val="2E2E38"/>
                </a:solidFill>
                <a:latin typeface="EYInterstate"/>
              </a:rPr>
              <a:t>puede </a:t>
            </a:r>
            <a:r>
              <a:rPr lang="es-ES" sz="2400" dirty="0">
                <a:solidFill>
                  <a:srgbClr val="2E2E38"/>
                </a:solidFill>
                <a:latin typeface="EYInterstate"/>
              </a:rPr>
              <a:t>impactar seriamente a la institución, su reputación, estabilidad financiera e incluso su viabilidad como negocio.</a:t>
            </a:r>
            <a:endParaRPr lang="es-US" sz="2400" dirty="0">
              <a:solidFill>
                <a:srgbClr val="2E2E38"/>
              </a:solidFill>
              <a:latin typeface="EYInterstate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092" y="3032236"/>
            <a:ext cx="4852988" cy="34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Elementos clave de un plan de gestión de crisis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4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1459" y="1242747"/>
            <a:ext cx="10165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Partes interesadas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Roles </a:t>
            </a:r>
            <a:r>
              <a:rPr lang="es-ES" sz="3200" dirty="0"/>
              <a:t>y </a:t>
            </a:r>
            <a:r>
              <a:rPr lang="es-ES" sz="3200" dirty="0" smtClean="0"/>
              <a:t>responsabilidades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Explore escenarios hipotéticos que </a:t>
            </a:r>
            <a:r>
              <a:rPr lang="es-ES" sz="3200" dirty="0"/>
              <a:t>evalúen el impacto </a:t>
            </a:r>
            <a:r>
              <a:rPr lang="es-ES" sz="3200" dirty="0" smtClean="0"/>
              <a:t>potencial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3200" dirty="0"/>
              <a:t>Plantillas de extractos </a:t>
            </a:r>
            <a:r>
              <a:rPr lang="es-US" sz="3200" dirty="0" smtClean="0"/>
              <a:t>personalizados  (</a:t>
            </a:r>
            <a:r>
              <a:rPr lang="es-ES" sz="3200" dirty="0" smtClean="0"/>
              <a:t>estudiantes, Profesores, administrativo, </a:t>
            </a:r>
            <a:r>
              <a:rPr lang="es-ES" sz="3200" dirty="0"/>
              <a:t>socios comerciales</a:t>
            </a:r>
            <a:r>
              <a:rPr lang="es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Plantillas de comunicación </a:t>
            </a:r>
            <a:r>
              <a:rPr lang="es-ES" sz="3200" dirty="0" smtClean="0"/>
              <a:t>pre-elaboradas </a:t>
            </a:r>
            <a:r>
              <a:rPr lang="es-ES" sz="3200" dirty="0"/>
              <a:t>para notificaciones de </a:t>
            </a:r>
            <a:r>
              <a:rPr lang="es-ES" sz="3200" dirty="0" smtClean="0"/>
              <a:t>incumplimiento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Servicios </a:t>
            </a:r>
            <a:r>
              <a:rPr lang="es-ES" sz="3200" dirty="0"/>
              <a:t>de protección de identidad y crédito </a:t>
            </a:r>
            <a:endParaRPr lang="es-E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S" sz="3200" dirty="0"/>
              <a:t>Identificación de expertos forenses </a:t>
            </a:r>
            <a:endParaRPr lang="es-ES" sz="3200" b="0" i="0" dirty="0">
              <a:solidFill>
                <a:srgbClr val="2E2E38"/>
              </a:solidFill>
              <a:effectLst/>
              <a:latin typeface="EYInterstate"/>
            </a:endParaRPr>
          </a:p>
        </p:txBody>
      </p:sp>
    </p:spTree>
    <p:extLst>
      <p:ext uri="{BB962C8B-B14F-4D97-AF65-F5344CB8AC3E}">
        <p14:creationId xmlns:p14="http://schemas.microsoft.com/office/powerpoint/2010/main" val="649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29388"/>
              </p:ext>
            </p:extLst>
          </p:nvPr>
        </p:nvGraphicFramePr>
        <p:xfrm>
          <a:off x="628186" y="1312123"/>
          <a:ext cx="11303620" cy="5048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655">
                  <a:extLst>
                    <a:ext uri="{9D8B030D-6E8A-4147-A177-3AD203B41FA5}">
                      <a16:colId xmlns:a16="http://schemas.microsoft.com/office/drawing/2014/main" val="3077451687"/>
                    </a:ext>
                  </a:extLst>
                </a:gridCol>
                <a:gridCol w="1858546">
                  <a:extLst>
                    <a:ext uri="{9D8B030D-6E8A-4147-A177-3AD203B41FA5}">
                      <a16:colId xmlns:a16="http://schemas.microsoft.com/office/drawing/2014/main" val="3861670885"/>
                    </a:ext>
                  </a:extLst>
                </a:gridCol>
                <a:gridCol w="1889014">
                  <a:extLst>
                    <a:ext uri="{9D8B030D-6E8A-4147-A177-3AD203B41FA5}">
                      <a16:colId xmlns:a16="http://schemas.microsoft.com/office/drawing/2014/main" val="1714919144"/>
                    </a:ext>
                  </a:extLst>
                </a:gridCol>
                <a:gridCol w="2955394">
                  <a:extLst>
                    <a:ext uri="{9D8B030D-6E8A-4147-A177-3AD203B41FA5}">
                      <a16:colId xmlns:a16="http://schemas.microsoft.com/office/drawing/2014/main" val="3233068461"/>
                    </a:ext>
                  </a:extLst>
                </a:gridCol>
                <a:gridCol w="3321011">
                  <a:extLst>
                    <a:ext uri="{9D8B030D-6E8A-4147-A177-3AD203B41FA5}">
                      <a16:colId xmlns:a16="http://schemas.microsoft.com/office/drawing/2014/main" val="2798577518"/>
                    </a:ext>
                  </a:extLst>
                </a:gridCol>
              </a:tblGrid>
              <a:tr h="4619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US" sz="4400" b="1" u="none" strike="noStrike" dirty="0">
                          <a:effectLst/>
                        </a:rPr>
                        <a:t>TI</a:t>
                      </a:r>
                      <a:endParaRPr lang="es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942655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Cargo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Nombre 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Contacto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Departamento</a:t>
                      </a:r>
                      <a:endParaRPr lang="es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Responsabilidad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430707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 </a:t>
                      </a:r>
                      <a:endParaRPr lang="es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4337981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 </a:t>
                      </a:r>
                      <a:endParaRPr lang="es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858001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 </a:t>
                      </a:r>
                      <a:endParaRPr lang="es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 </a:t>
                      </a:r>
                      <a:endParaRPr lang="es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 </a:t>
                      </a:r>
                      <a:endParaRPr lang="es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0523016"/>
                  </a:ext>
                </a:extLst>
              </a:tr>
              <a:tr h="4619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US" sz="4000" b="1" u="none" strike="noStrike" dirty="0">
                          <a:effectLst/>
                        </a:rPr>
                        <a:t>!=  TI</a:t>
                      </a:r>
                      <a:endParaRPr lang="es-US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50016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Cargo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Nombre 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Contacto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>
                          <a:effectLst/>
                        </a:rPr>
                        <a:t>Departamento</a:t>
                      </a:r>
                      <a:endParaRPr lang="es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3200" u="none" strike="noStrike" dirty="0">
                          <a:effectLst/>
                        </a:rPr>
                        <a:t>Responsabilidad</a:t>
                      </a:r>
                      <a:endParaRPr lang="es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1228849"/>
                  </a:ext>
                </a:extLst>
              </a:tr>
              <a:tr h="428657"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0605003"/>
                  </a:ext>
                </a:extLst>
              </a:tr>
              <a:tr h="428657"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903822"/>
                  </a:ext>
                </a:extLst>
              </a:tr>
              <a:tr h="428657"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>
                          <a:effectLst/>
                        </a:rPr>
                        <a:t> </a:t>
                      </a:r>
                      <a:endParaRPr lang="es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 dirty="0">
                          <a:effectLst/>
                        </a:rPr>
                        <a:t> </a:t>
                      </a:r>
                      <a:endParaRPr lang="es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34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75388"/>
          <a:stretch/>
        </p:blipFill>
        <p:spPr>
          <a:xfrm>
            <a:off x="72169" y="1122507"/>
            <a:ext cx="2969969" cy="4871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670" y="1122507"/>
            <a:ext cx="7562484" cy="46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13615"/>
              </p:ext>
            </p:extLst>
          </p:nvPr>
        </p:nvGraphicFramePr>
        <p:xfrm>
          <a:off x="38099" y="1170878"/>
          <a:ext cx="12192001" cy="4730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286">
                  <a:extLst>
                    <a:ext uri="{9D8B030D-6E8A-4147-A177-3AD203B41FA5}">
                      <a16:colId xmlns:a16="http://schemas.microsoft.com/office/drawing/2014/main" val="1382125063"/>
                    </a:ext>
                  </a:extLst>
                </a:gridCol>
                <a:gridCol w="4125952">
                  <a:extLst>
                    <a:ext uri="{9D8B030D-6E8A-4147-A177-3AD203B41FA5}">
                      <a16:colId xmlns:a16="http://schemas.microsoft.com/office/drawing/2014/main" val="4136604191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3768130295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val="2571885325"/>
                    </a:ext>
                  </a:extLst>
                </a:gridCol>
                <a:gridCol w="2818471">
                  <a:extLst>
                    <a:ext uri="{9D8B030D-6E8A-4147-A177-3AD203B41FA5}">
                      <a16:colId xmlns:a16="http://schemas.microsoft.com/office/drawing/2014/main" val="503234272"/>
                    </a:ext>
                  </a:extLst>
                </a:gridCol>
              </a:tblGrid>
              <a:tr h="359627">
                <a:tc>
                  <a:txBody>
                    <a:bodyPr/>
                    <a:lstStyle/>
                    <a:p>
                      <a:pPr algn="l" fontAlgn="b"/>
                      <a:r>
                        <a:rPr lang="es-US" sz="2200" b="1" u="none" strike="noStrike" dirty="0">
                          <a:effectLst/>
                        </a:rPr>
                        <a:t>Evento (amenazas)</a:t>
                      </a:r>
                      <a:endParaRPr lang="es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200" b="1" u="none" strike="noStrike" dirty="0">
                          <a:effectLst/>
                        </a:rPr>
                        <a:t>Ejemplo</a:t>
                      </a:r>
                      <a:endParaRPr lang="es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200" b="1" u="none" strike="noStrike" dirty="0" smtClean="0">
                          <a:effectLst/>
                        </a:rPr>
                        <a:t>Se tiene?</a:t>
                      </a:r>
                      <a:endParaRPr lang="es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200" b="1" u="none" strike="noStrike" dirty="0">
                          <a:effectLst/>
                        </a:rPr>
                        <a:t>Cargo</a:t>
                      </a:r>
                      <a:endParaRPr lang="es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2200" b="1" u="none" strike="noStrike" dirty="0">
                          <a:effectLst/>
                        </a:rPr>
                        <a:t>Departamento</a:t>
                      </a:r>
                      <a:endParaRPr lang="es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1771430"/>
                  </a:ext>
                </a:extLst>
              </a:tr>
              <a:tr h="359627">
                <a:tc>
                  <a:txBody>
                    <a:bodyPr/>
                    <a:lstStyle/>
                    <a:p>
                      <a:pPr algn="l" fontAlgn="ctr"/>
                      <a:r>
                        <a:rPr lang="es-US" sz="1800" u="none" strike="noStrike" dirty="0">
                          <a:effectLst/>
                        </a:rPr>
                        <a:t>Dispositivo perdido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El empleado pierde su portátil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 dirty="0">
                          <a:effectLst/>
                        </a:rPr>
                        <a:t> </a:t>
                      </a:r>
                      <a:r>
                        <a:rPr lang="es-US" sz="1800" u="none" strike="noStrike" dirty="0" smtClean="0">
                          <a:effectLst/>
                        </a:rPr>
                        <a:t>SI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 dirty="0">
                          <a:effectLst/>
                        </a:rPr>
                        <a:t> </a:t>
                      </a:r>
                      <a:r>
                        <a:rPr lang="es-US" sz="1800" u="none" strike="noStrike" dirty="0" smtClean="0">
                          <a:effectLst/>
                        </a:rPr>
                        <a:t>Analista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 dirty="0" smtClean="0">
                          <a:effectLst/>
                        </a:rPr>
                        <a:t>TI</a:t>
                      </a:r>
                      <a:r>
                        <a:rPr lang="es-US" sz="1800" u="none" strike="noStrike" dirty="0">
                          <a:effectLst/>
                        </a:rPr>
                        <a:t> 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5299113"/>
                  </a:ext>
                </a:extLst>
              </a:tr>
              <a:tr h="359627">
                <a:tc>
                  <a:txBody>
                    <a:bodyPr/>
                    <a:lstStyle/>
                    <a:p>
                      <a:pPr algn="l" fontAlgn="ctr"/>
                      <a:r>
                        <a:rPr lang="es-US" sz="1800" u="none" strike="noStrike" dirty="0">
                          <a:effectLst/>
                        </a:rPr>
                        <a:t>Objetivo de malas prácticas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La institución es objeto de una campaña de phishing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>
                          <a:effectLst/>
                        </a:rPr>
                        <a:t> </a:t>
                      </a:r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>
                          <a:effectLst/>
                        </a:rPr>
                        <a:t> </a:t>
                      </a:r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800" u="none" strike="noStrike" dirty="0">
                          <a:effectLst/>
                        </a:rPr>
                        <a:t> 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2153884"/>
                  </a:ext>
                </a:extLst>
              </a:tr>
              <a:tr h="719253">
                <a:tc>
                  <a:txBody>
                    <a:bodyPr/>
                    <a:lstStyle/>
                    <a:p>
                      <a:pPr algn="l" fontAlgn="ctr"/>
                      <a:r>
                        <a:rPr lang="es-US" sz="1800" u="none" strike="noStrike" dirty="0">
                          <a:effectLst/>
                        </a:rPr>
                        <a:t>Interrupción del sistema</a:t>
                      </a:r>
                      <a:endParaRPr lang="es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Interrupción de sistemas organizativos (ataque de denegación de servicio)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 dirty="0">
                          <a:effectLst/>
                        </a:rPr>
                        <a:t> </a:t>
                      </a:r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58679494"/>
                  </a:ext>
                </a:extLst>
              </a:tr>
              <a:tr h="1078881">
                <a:tc>
                  <a:txBody>
                    <a:bodyPr/>
                    <a:lstStyle/>
                    <a:p>
                      <a:pPr algn="l" fontAlgn="ctr"/>
                      <a:r>
                        <a:rPr lang="es-US" sz="1800" u="none" strike="noStrike">
                          <a:effectLst/>
                        </a:rPr>
                        <a:t>Credenciales comprometidas</a:t>
                      </a:r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Las credenciales de autoridades se ven comprometidas con el acceso a información sensible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 dirty="0">
                          <a:effectLst/>
                        </a:rPr>
                        <a:t> </a:t>
                      </a:r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6813663"/>
                  </a:ext>
                </a:extLst>
              </a:tr>
              <a:tr h="7192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>
                          <a:effectLst/>
                        </a:rPr>
                        <a:t>Imposibilidad de acceder a la información (ransomware)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La información importante de la organización queda inaccesible debido al malware de cifrado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7721261"/>
                  </a:ext>
                </a:extLst>
              </a:tr>
              <a:tr h="719253">
                <a:tc>
                  <a:txBody>
                    <a:bodyPr/>
                    <a:lstStyle/>
                    <a:p>
                      <a:pPr algn="l" fontAlgn="ctr"/>
                      <a:r>
                        <a:rPr lang="es-US" sz="1800" u="none" strike="noStrike">
                          <a:effectLst/>
                        </a:rPr>
                        <a:t>Filtración de datos</a:t>
                      </a:r>
                      <a:endParaRPr lang="es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>
                          <a:effectLst/>
                        </a:rPr>
                        <a:t>Los registros y la información de la organización se encuentran fuera de la organización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>
                          <a:effectLst/>
                        </a:rPr>
                        <a:t> </a:t>
                      </a:r>
                      <a:endParaRPr lang="es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100" u="none" strike="noStrike" dirty="0">
                          <a:effectLst/>
                        </a:rPr>
                        <a:t> </a:t>
                      </a:r>
                      <a:endParaRPr lang="es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762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17085" y="6467497"/>
            <a:ext cx="2239393" cy="4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  <a:hlinkClick r:id="rId3"/>
              </a:rPr>
              <a:t>jorge.merchan@cedia.org.ec</a:t>
            </a:r>
            <a:endParaRPr lang="es-EC" sz="1050" dirty="0" smtClean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  <a:p>
            <a:pPr algn="r">
              <a:lnSpc>
                <a:spcPct val="110000"/>
              </a:lnSpc>
              <a:buClr>
                <a:srgbClr val="7154F9"/>
              </a:buClr>
              <a:defRPr/>
            </a:pPr>
            <a:r>
              <a:rPr lang="es-EC" sz="1050" dirty="0" smtClean="0">
                <a:ln w="0"/>
                <a:solidFill>
                  <a:srgbClr val="0432FF"/>
                </a:solidFill>
                <a:latin typeface="Gotham Medium" pitchFamily="2" charset="0"/>
                <a:cs typeface="Gotham Medium" pitchFamily="2" charset="0"/>
              </a:rPr>
              <a:t>+593998911517</a:t>
            </a:r>
            <a:endParaRPr lang="en-US" sz="1050" dirty="0">
              <a:ln w="0"/>
              <a:solidFill>
                <a:srgbClr val="0432FF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0700" y="2054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Proceso </a:t>
            </a:r>
            <a:r>
              <a:rPr lang="es-ES" sz="2400" dirty="0">
                <a:solidFill>
                  <a:srgbClr val="444444"/>
                </a:solidFill>
                <a:latin typeface="helvetica" panose="020B0604020202020204" pitchFamily="34" charset="0"/>
              </a:rPr>
              <a:t>de gestión de crisis de ciberseguridad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" r="48574"/>
          <a:stretch/>
        </p:blipFill>
        <p:spPr>
          <a:xfrm>
            <a:off x="72169" y="1122507"/>
            <a:ext cx="6205539" cy="4871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7358" r="8834"/>
          <a:stretch/>
        </p:blipFill>
        <p:spPr>
          <a:xfrm>
            <a:off x="6183639" y="2196978"/>
            <a:ext cx="5908431" cy="35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7B777ECEE83D408FD24E0F8898E247" ma:contentTypeVersion="16" ma:contentTypeDescription="Crear nuevo documento." ma:contentTypeScope="" ma:versionID="f94527cf305d80e3d820fe54f82744bd">
  <xsd:schema xmlns:xsd="http://www.w3.org/2001/XMLSchema" xmlns:xs="http://www.w3.org/2001/XMLSchema" xmlns:p="http://schemas.microsoft.com/office/2006/metadata/properties" xmlns:ns2="e4cf2323-5496-40f3-920d-6ce9bdc6168e" xmlns:ns3="2dcac036-f159-45f1-bf96-82af28b33675" targetNamespace="http://schemas.microsoft.com/office/2006/metadata/properties" ma:root="true" ma:fieldsID="69c79bc96fbf028b4d95aaa19fbf1bfc" ns2:_="" ns3:_="">
    <xsd:import namespace="e4cf2323-5496-40f3-920d-6ce9bdc6168e"/>
    <xsd:import namespace="2dcac036-f159-45f1-bf96-82af28b33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f2323-5496-40f3-920d-6ce9bdc61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c6963e27-d887-42cf-8331-eb3c4552a8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ac036-f159-45f1-bf96-82af28b33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94c576-5cc9-4aae-b0bb-a47d7ba13c0e}" ma:internalName="TaxCatchAll" ma:showField="CatchAllData" ma:web="2dcac036-f159-45f1-bf96-82af28b33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cac036-f159-45f1-bf96-82af28b33675" xsi:nil="true"/>
    <lcf76f155ced4ddcb4097134ff3c332f xmlns="e4cf2323-5496-40f3-920d-6ce9bdc616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5A8666-789B-4553-8D23-933F5EDB571D}"/>
</file>

<file path=customXml/itemProps2.xml><?xml version="1.0" encoding="utf-8"?>
<ds:datastoreItem xmlns:ds="http://schemas.openxmlformats.org/officeDocument/2006/customXml" ds:itemID="{F71BE82E-17DE-4FA8-B982-3B7E80186882}"/>
</file>

<file path=customXml/itemProps3.xml><?xml version="1.0" encoding="utf-8"?>
<ds:datastoreItem xmlns:ds="http://schemas.openxmlformats.org/officeDocument/2006/customXml" ds:itemID="{AF58AD51-CD0F-4EF4-B072-EFED187C2E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18305</TotalTime>
  <Words>1048</Words>
  <Application>Microsoft Office PowerPoint</Application>
  <PresentationFormat>Panorámica</PresentationFormat>
  <Paragraphs>210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EYInterstate</vt:lpstr>
      <vt:lpstr>Gotham Light</vt:lpstr>
      <vt:lpstr>Gotham Medium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paul.arevalo@cedia.org.ec</dc:creator>
  <cp:lastModifiedBy>Jorge Merchan</cp:lastModifiedBy>
  <cp:revision>234</cp:revision>
  <dcterms:created xsi:type="dcterms:W3CDTF">2016-01-19T22:21:45Z</dcterms:created>
  <dcterms:modified xsi:type="dcterms:W3CDTF">2023-05-18T16:08:46Z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0x0101007F7B777ECEE83D408FD24E0F8898E247</vt:lpwstr>
  </property>
</Properties>
</file>